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4" r:id="rId2"/>
    <p:sldId id="295" r:id="rId3"/>
    <p:sldId id="297" r:id="rId4"/>
    <p:sldId id="298" r:id="rId5"/>
    <p:sldId id="291" r:id="rId6"/>
    <p:sldId id="284" r:id="rId7"/>
    <p:sldId id="274" r:id="rId8"/>
  </p:sldIdLst>
  <p:sldSz cx="9144000" cy="6858000" type="screen4x3"/>
  <p:notesSz cx="6797675" cy="98726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Tema Uygulanmış Stil 2 - Vurgu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Koyu Stil 1 - Vurgu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Koyu Stil 1 - Vurgu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Orta Stil 3 - 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70" autoAdjust="0"/>
  </p:normalViewPr>
  <p:slideViewPr>
    <p:cSldViewPr>
      <p:cViewPr varScale="1">
        <p:scale>
          <a:sx n="87" d="100"/>
          <a:sy n="87" d="100"/>
        </p:scale>
        <p:origin x="109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5348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5348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E97D8D04-8981-4AE4-B55B-41189C458C08}" type="datetimeFigureOut">
              <a:rPr lang="tr-TR" smtClean="0"/>
              <a:pPr/>
              <a:t>2.09.2022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6" tIns="45583" rIns="91166" bIns="45583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51218"/>
            <a:ext cx="5438140" cy="3887362"/>
          </a:xfrm>
          <a:prstGeom prst="rect">
            <a:avLst/>
          </a:prstGeom>
        </p:spPr>
        <p:txBody>
          <a:bodyPr vert="horz" lIns="91166" tIns="45583" rIns="91166" bIns="45583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60" cy="495347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60" cy="495347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E7A174EC-FB91-48F8-B92F-CDCA85A4AB9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29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174EC-FB91-48F8-B92F-CDCA85A4AB9F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1585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174EC-FB91-48F8-B92F-CDCA85A4AB9F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2031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2.09.2022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3450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2.09.2022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4490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2.09.2022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281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2.09.2022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2826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2.09.2022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1711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2.09.2022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4272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2.09.2022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1593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2.09.2022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564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2.09.2022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5605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2.09.2022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435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2.09.2022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2380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09FF9-1140-4B00-BC12-214F505C40B3}" type="datetimeFigureOut">
              <a:rPr lang="tr-TR" smtClean="0"/>
              <a:pPr/>
              <a:t>2.09.2022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511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tags" Target="../tags/tag3.xml"/><Relationship Id="rId7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1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1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image" Target="../media/image1.pn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3"/>
          <p:cNvGrpSpPr/>
          <p:nvPr/>
        </p:nvGrpSpPr>
        <p:grpSpPr>
          <a:xfrm>
            <a:off x="-540567" y="116632"/>
            <a:ext cx="9684568" cy="1472259"/>
            <a:chOff x="1199957" y="162167"/>
            <a:chExt cx="7699376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626382" y="182985"/>
              <a:ext cx="1001713" cy="638175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accent1"/>
              </a:solidFill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87333" y="232991"/>
              <a:ext cx="7045325" cy="538162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1199957" y="360604"/>
              <a:ext cx="7632700" cy="2913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877888">
                <a:buClr>
                  <a:srgbClr val="FF6600"/>
                </a:buClr>
                <a:defRPr/>
              </a:pPr>
              <a:r>
                <a:rPr lang="tr-TR" sz="2000" b="1" kern="0" dirty="0" smtClean="0">
                  <a:solidFill>
                    <a:srgbClr val="FFFFFF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T.C.</a:t>
              </a:r>
            </a:p>
            <a:p>
              <a:pPr algn="ctr" defTabSz="877888">
                <a:buClr>
                  <a:srgbClr val="FF6600"/>
                </a:buClr>
                <a:defRPr/>
              </a:pPr>
              <a:r>
                <a:rPr lang="tr-TR" sz="2000" b="1" kern="0" dirty="0" smtClean="0">
                  <a:solidFill>
                    <a:srgbClr val="FFFFFF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OSMANİYE VALİLİĞİ</a:t>
              </a:r>
              <a:endParaRPr lang="en-US" sz="2000" b="1" kern="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Metin kutusu 10"/>
          <p:cNvSpPr txBox="1"/>
          <p:nvPr/>
        </p:nvSpPr>
        <p:spPr>
          <a:xfrm>
            <a:off x="33431" y="2489339"/>
            <a:ext cx="895731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KURUM ADI </a:t>
            </a:r>
          </a:p>
          <a:p>
            <a:pPr algn="ctr"/>
            <a:r>
              <a:rPr lang="tr-T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(ve varsa LOGO)</a:t>
            </a:r>
          </a:p>
          <a:p>
            <a:pPr algn="ctr"/>
            <a:endParaRPr lang="tr-TR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tr-T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İL KOORDİNASYON KURULU</a:t>
            </a:r>
          </a:p>
          <a:p>
            <a:pPr algn="ctr"/>
            <a:r>
              <a:rPr lang="tr-T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IV’ÜNCÜ </a:t>
            </a:r>
            <a:r>
              <a:rPr lang="tr-T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TOPLANTISI        </a:t>
            </a:r>
          </a:p>
          <a:p>
            <a:pPr algn="ctr"/>
            <a:r>
              <a:rPr lang="tr-T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06  EKİM 2022 </a:t>
            </a:r>
            <a:endParaRPr lang="tr-TR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tr-T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PERŞEMBE</a:t>
            </a:r>
            <a:endParaRPr lang="tr-TR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57" y="270116"/>
            <a:ext cx="1142530" cy="1142113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076" y="215070"/>
            <a:ext cx="1286782" cy="128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06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8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2241537" y="380260"/>
            <a:ext cx="64389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77888">
              <a:buClr>
                <a:srgbClr val="FF6600"/>
              </a:buClr>
              <a:defRPr/>
            </a:pPr>
            <a:endParaRPr lang="en-US" sz="2000" b="1" kern="0" dirty="0">
              <a:solidFill>
                <a:srgbClr val="FFFFFF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415179"/>
              </p:ext>
            </p:extLst>
          </p:nvPr>
        </p:nvGraphicFramePr>
        <p:xfrm>
          <a:off x="51891" y="836712"/>
          <a:ext cx="9092108" cy="5190675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3787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6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6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6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60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15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4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</a:t>
                      </a:r>
                      <a:r>
                        <a:rPr lang="tr-TR" sz="1400" b="1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……………..  </a:t>
                      </a:r>
                      <a:r>
                        <a:rPr lang="tr-TR" sz="14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Bölge/İl</a:t>
                      </a:r>
                      <a:r>
                        <a:rPr lang="tr-TR" sz="1400" b="1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4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Müdürlüğü</a:t>
                      </a:r>
                      <a:r>
                        <a:rPr lang="tr-TR" sz="120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447">
                <a:tc gridSpan="5">
                  <a:txBody>
                    <a:bodyPr/>
                    <a:lstStyle/>
                    <a:p>
                      <a:pPr algn="r" fontAlgn="t"/>
                      <a:endParaRPr lang="tr-TR" sz="1100" b="0" i="0" u="none" strike="noStrike" dirty="0">
                        <a:solidFill>
                          <a:srgbClr val="FF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TOPLAM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 adı-1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</a:t>
                      </a:r>
                      <a:r>
                        <a:rPr lang="tr-TR" sz="1100" b="1" u="none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adı-2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 </a:t>
                      </a:r>
                      <a:r>
                        <a:rPr lang="tr-TR" sz="1100" b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adı-3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447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Genel Durumu</a:t>
                      </a:r>
                      <a:endParaRPr lang="tr-TR" sz="1100" b="1" i="0" u="none" strike="noStrike" dirty="0" smtClean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341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Proje 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Proje 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utarı 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447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Ödenek Durumları</a:t>
                      </a:r>
                      <a:endParaRPr lang="tr-TR" sz="1100" b="1" u="none" strike="noStrike" kern="1200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Merkezi Bütçe </a:t>
                      </a:r>
                      <a:r>
                        <a:rPr lang="tr-TR" sz="11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sv-SE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298107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Öz Kaynak </a:t>
                      </a:r>
                      <a:r>
                        <a:rPr lang="tr-TR" sz="11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46599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Dış Kredi </a:t>
                      </a:r>
                      <a:r>
                        <a:rPr lang="tr-TR" sz="11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599300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İç Kredi </a:t>
                      </a:r>
                      <a:r>
                        <a:rPr lang="tr-TR" sz="11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21209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Hibe </a:t>
                      </a:r>
                      <a:r>
                        <a:rPr lang="tr-TR" sz="11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150657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sv-SE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20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22</a:t>
                      </a:r>
                      <a:r>
                        <a:rPr lang="sv-SE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Y</a:t>
                      </a:r>
                      <a:r>
                        <a:rPr lang="sv-SE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ılı</a:t>
                      </a:r>
                      <a:r>
                        <a:rPr lang="tr-TR" sz="11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Toplam Ödeneği 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682363"/>
                  </a:ext>
                </a:extLst>
              </a:tr>
              <a:tr h="250067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</a:t>
                      </a:r>
                      <a:r>
                        <a:rPr lang="tr-TR" sz="11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Parasal</a:t>
                      </a:r>
                      <a:r>
                        <a:rPr lang="tr-TR" sz="1100" b="1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Gerçekleşme</a:t>
                      </a:r>
                      <a:r>
                        <a:rPr lang="tr-TR" sz="11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Durumu</a:t>
                      </a:r>
                      <a:endParaRPr lang="tr-TR" sz="1100" b="1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Önceki 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Y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ıllar Harcamaları 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2022 Yılı Harcaması (TL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4146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10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Toplam Harcama</a:t>
                      </a:r>
                      <a:endParaRPr lang="tr-TR" sz="1100" u="none" strike="noStrike" kern="1200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Parasal Gerçekleşme (Yüzde)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601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Fiziki Gerçekleşme Durumu</a:t>
                      </a:r>
                      <a:endParaRPr lang="tr-TR" sz="1100" b="1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Başlanamayan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İhale 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Aşamasındaki 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roje 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Yarım 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Kalan 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roje 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Devam Eden 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roje 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Biten 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 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Toplam</a:t>
                      </a:r>
                      <a:r>
                        <a:rPr lang="tr-TR" sz="11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7" name="Yuvarlatılmış Dikdörtgen 6"/>
          <p:cNvSpPr/>
          <p:nvPr/>
        </p:nvSpPr>
        <p:spPr>
          <a:xfrm>
            <a:off x="1" y="44624"/>
            <a:ext cx="9144000" cy="716861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7888">
              <a:buClr>
                <a:srgbClr val="FF6600"/>
              </a:buClr>
              <a:defRPr/>
            </a:pPr>
            <a:r>
              <a:rPr lang="tr-TR" sz="2000" b="1" kern="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Yatırımcı Kuruluş Dönem </a:t>
            </a:r>
            <a:r>
              <a:rPr lang="tr-TR" sz="2000" b="1" kern="0" dirty="0" smtClean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Raporu</a:t>
            </a:r>
          </a:p>
          <a:p>
            <a:pPr algn="ctr" defTabSz="877888">
              <a:buClr>
                <a:srgbClr val="FF6600"/>
              </a:buClr>
              <a:defRPr/>
            </a:pPr>
            <a:r>
              <a:rPr lang="tr-TR" sz="2000" b="1" kern="0" dirty="0" smtClean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(2022 III. DÖNEM)</a:t>
            </a:r>
            <a:endParaRPr lang="tr-TR" sz="2000" b="1" kern="0" dirty="0">
              <a:solidFill>
                <a:srgbClr val="FFFFFF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698594"/>
              </p:ext>
            </p:extLst>
          </p:nvPr>
        </p:nvGraphicFramePr>
        <p:xfrm>
          <a:off x="78932" y="6093277"/>
          <a:ext cx="8948301" cy="3559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48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5982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UYARI:  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B0F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 Adları için; Tarım, Madencilik, İmalat, Ulaştırma, Turizm, Konut,  Eğitim, Sağlık, Diğer Kamu Hizmetleri kullanılacaktır. Kurumların görev alanlarına göre başlıklara sektör adlarını eklemeleri gerekmektedir.</a:t>
                      </a:r>
                      <a:endParaRPr lang="tr-TR" sz="750" b="1" i="0" u="none" strike="noStrike" dirty="0">
                        <a:solidFill>
                          <a:srgbClr val="00B0F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64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Yuvarlatılmış Dikdörtgen 12"/>
          <p:cNvSpPr/>
          <p:nvPr/>
        </p:nvSpPr>
        <p:spPr>
          <a:xfrm>
            <a:off x="0" y="47843"/>
            <a:ext cx="9143999" cy="716861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tr-TR" sz="2000" b="1" kern="0" dirty="0" smtClean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Yatırım </a:t>
            </a:r>
            <a:r>
              <a:rPr lang="tr-TR" sz="2000" b="1" kern="0" dirty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Projeleri İzleme </a:t>
            </a:r>
            <a:r>
              <a:rPr lang="tr-TR" sz="2000" b="1" kern="0" dirty="0" smtClean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Raporu</a:t>
            </a:r>
          </a:p>
          <a:p>
            <a:pPr lvl="0" algn="ctr">
              <a:defRPr/>
            </a:pPr>
            <a:r>
              <a:rPr lang="tr-TR" sz="2000" b="1" kern="0" dirty="0" smtClean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(2022 III. DÖNEM)</a:t>
            </a:r>
            <a:endParaRPr lang="tr-TR" sz="2000" b="1" kern="0" dirty="0">
              <a:solidFill>
                <a:prstClr val="white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315371"/>
              </p:ext>
            </p:extLst>
          </p:nvPr>
        </p:nvGraphicFramePr>
        <p:xfrm>
          <a:off x="107500" y="879429"/>
          <a:ext cx="8928995" cy="5454688"/>
        </p:xfrm>
        <a:graphic>
          <a:graphicData uri="http://schemas.openxmlformats.org/drawingml/2006/table">
            <a:tbl>
              <a:tblPr/>
              <a:tblGrid>
                <a:gridCol w="669400">
                  <a:extLst>
                    <a:ext uri="{9D8B030D-6E8A-4147-A177-3AD203B41FA5}">
                      <a16:colId xmlns:a16="http://schemas.microsoft.com/office/drawing/2014/main" val="3919883195"/>
                    </a:ext>
                  </a:extLst>
                </a:gridCol>
                <a:gridCol w="1799699">
                  <a:extLst>
                    <a:ext uri="{9D8B030D-6E8A-4147-A177-3AD203B41FA5}">
                      <a16:colId xmlns:a16="http://schemas.microsoft.com/office/drawing/2014/main" val="1179629219"/>
                    </a:ext>
                  </a:extLst>
                </a:gridCol>
                <a:gridCol w="685860">
                  <a:extLst>
                    <a:ext uri="{9D8B030D-6E8A-4147-A177-3AD203B41FA5}">
                      <a16:colId xmlns:a16="http://schemas.microsoft.com/office/drawing/2014/main" val="443924026"/>
                    </a:ext>
                  </a:extLst>
                </a:gridCol>
                <a:gridCol w="806573">
                  <a:extLst>
                    <a:ext uri="{9D8B030D-6E8A-4147-A177-3AD203B41FA5}">
                      <a16:colId xmlns:a16="http://schemas.microsoft.com/office/drawing/2014/main" val="1995520928"/>
                    </a:ext>
                  </a:extLst>
                </a:gridCol>
                <a:gridCol w="819375">
                  <a:extLst>
                    <a:ext uri="{9D8B030D-6E8A-4147-A177-3AD203B41FA5}">
                      <a16:colId xmlns:a16="http://schemas.microsoft.com/office/drawing/2014/main" val="3450176581"/>
                    </a:ext>
                  </a:extLst>
                </a:gridCol>
                <a:gridCol w="790112">
                  <a:extLst>
                    <a:ext uri="{9D8B030D-6E8A-4147-A177-3AD203B41FA5}">
                      <a16:colId xmlns:a16="http://schemas.microsoft.com/office/drawing/2014/main" val="3287352556"/>
                    </a:ext>
                  </a:extLst>
                </a:gridCol>
                <a:gridCol w="795598">
                  <a:extLst>
                    <a:ext uri="{9D8B030D-6E8A-4147-A177-3AD203B41FA5}">
                      <a16:colId xmlns:a16="http://schemas.microsoft.com/office/drawing/2014/main" val="314582360"/>
                    </a:ext>
                  </a:extLst>
                </a:gridCol>
                <a:gridCol w="618163">
                  <a:extLst>
                    <a:ext uri="{9D8B030D-6E8A-4147-A177-3AD203B41FA5}">
                      <a16:colId xmlns:a16="http://schemas.microsoft.com/office/drawing/2014/main" val="309060706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969679353"/>
                    </a:ext>
                  </a:extLst>
                </a:gridCol>
                <a:gridCol w="846896">
                  <a:extLst>
                    <a:ext uri="{9D8B030D-6E8A-4147-A177-3AD203B41FA5}">
                      <a16:colId xmlns:a16="http://schemas.microsoft.com/office/drawing/2014/main" val="3705440588"/>
                    </a:ext>
                  </a:extLst>
                </a:gridCol>
                <a:gridCol w="521255">
                  <a:extLst>
                    <a:ext uri="{9D8B030D-6E8A-4147-A177-3AD203B41FA5}">
                      <a16:colId xmlns:a16="http://schemas.microsoft.com/office/drawing/2014/main" val="3073909584"/>
                    </a:ext>
                  </a:extLst>
                </a:gridCol>
              </a:tblGrid>
              <a:tr h="717366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nn-N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İLYAS YATIRIM TAKİP FORMU (EK-1)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304291"/>
                  </a:ext>
                </a:extLst>
              </a:tr>
              <a:tr h="128584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Numarası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Adı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Yeri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Tutarı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Önceki Yıllar Harcaması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Yılı Ödeneği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Dönem Harcaması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Fiziki </a:t>
                      </a:r>
                      <a:endParaRPr lang="tr-TR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tr-TR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Gerç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</a:p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Oranı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(%)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Nakdi </a:t>
                      </a:r>
                      <a:r>
                        <a:rPr lang="tr-TR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Gerç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Oranı (%)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Durumu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Fotoğrafı Sisteme Yüklendi mi?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638658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92255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845925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335656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411968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5712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467895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674331"/>
                  </a:ext>
                </a:extLst>
              </a:tr>
              <a:tr h="51434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TOPLAM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4" marR="5034" marT="50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9408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76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5" name="Tablo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313491"/>
              </p:ext>
            </p:extLst>
          </p:nvPr>
        </p:nvGraphicFramePr>
        <p:xfrm>
          <a:off x="107504" y="1007603"/>
          <a:ext cx="4320480" cy="509743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9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0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278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Adı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No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 smtClean="0">
                          <a:effectLst/>
                        </a:rPr>
                        <a:t>Sektörü</a:t>
                      </a:r>
                      <a:r>
                        <a:rPr lang="tr-TR" sz="1050" b="1" u="none" strike="noStrike" baseline="0" dirty="0" smtClean="0">
                          <a:effectLst/>
                        </a:rPr>
                        <a:t> ve Alt Sektörü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</a:t>
                      </a:r>
                      <a:r>
                        <a:rPr lang="tr-TR" sz="1050" b="1" u="none" strike="noStrike" dirty="0" smtClean="0">
                          <a:effectLst/>
                        </a:rPr>
                        <a:t>Yeri (</a:t>
                      </a:r>
                      <a:r>
                        <a:rPr lang="tr-TR" sz="1050" b="1" u="none" strike="noStrike" dirty="0">
                          <a:effectLst/>
                        </a:rPr>
                        <a:t>İlçe)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Başlama - Bitiş Tarihi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</a:t>
                      </a:r>
                      <a:r>
                        <a:rPr lang="tr-TR" sz="1050" b="1" u="none" strike="noStrike" dirty="0" smtClean="0">
                          <a:effectLst/>
                        </a:rPr>
                        <a:t>Bedeli (</a:t>
                      </a:r>
                      <a:r>
                        <a:rPr lang="tr-TR" sz="1050" b="1" u="none" strike="noStrike" dirty="0">
                          <a:effectLst/>
                        </a:rPr>
                        <a:t>TL)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5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Önceki Yıllar </a:t>
                      </a:r>
                      <a:r>
                        <a:rPr lang="tr-TR" sz="1050" b="1" u="none" strike="noStrike" kern="1200" dirty="0" smtClean="0">
                          <a:effectLst/>
                        </a:rPr>
                        <a:t>Harcamaları (</a:t>
                      </a:r>
                      <a:r>
                        <a:rPr lang="tr-TR" sz="1050" b="1" u="none" strike="noStrike" kern="1200" dirty="0">
                          <a:effectLst/>
                        </a:rPr>
                        <a:t>TL)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5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 Yıl İçi Harcama </a:t>
                      </a:r>
                      <a:r>
                        <a:rPr lang="tr-TR" sz="1050" b="1" u="none" strike="noStrike" kern="1200" dirty="0" smtClean="0">
                          <a:effectLst/>
                        </a:rPr>
                        <a:t>(TL)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 smtClean="0">
                          <a:effectLst/>
                        </a:rPr>
                        <a:t>2022</a:t>
                      </a:r>
                      <a:r>
                        <a:rPr lang="tr-TR" sz="1050" b="1" u="none" strike="noStrike" kern="1200" baseline="0" dirty="0" smtClean="0">
                          <a:effectLst/>
                        </a:rPr>
                        <a:t> </a:t>
                      </a:r>
                      <a:r>
                        <a:rPr lang="tr-TR" sz="1050" b="1" u="none" strike="noStrike" kern="1200" dirty="0" smtClean="0">
                          <a:effectLst/>
                        </a:rPr>
                        <a:t>Yılı Ödeneği (</a:t>
                      </a:r>
                      <a:r>
                        <a:rPr lang="tr-TR" sz="1050" b="1" u="none" strike="noStrike" kern="1200" dirty="0">
                          <a:effectLst/>
                        </a:rPr>
                        <a:t>TL)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Nakdi </a:t>
                      </a:r>
                      <a:r>
                        <a:rPr lang="tr-TR" sz="1050" b="1" u="none" strike="noStrike" kern="1200" dirty="0" smtClean="0">
                          <a:effectLst/>
                        </a:rPr>
                        <a:t>Gerçekleşme (%)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Fiziki </a:t>
                      </a:r>
                      <a:r>
                        <a:rPr lang="tr-TR" sz="1050" b="1" u="none" strike="noStrike" kern="1200" dirty="0" smtClean="0">
                          <a:effectLst/>
                        </a:rPr>
                        <a:t>Gerçekleşme (%)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678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Projenin Bugünkü </a:t>
                      </a:r>
                      <a:r>
                        <a:rPr lang="tr-TR" sz="1050" b="1" u="none" strike="noStrike" kern="1200" dirty="0" smtClean="0">
                          <a:effectLst/>
                        </a:rPr>
                        <a:t>Durumu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3951"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050" b="1" u="none" strike="noStrike" kern="1200" dirty="0" smtClean="0">
                          <a:effectLst/>
                        </a:rPr>
                        <a:t>Proje</a:t>
                      </a:r>
                      <a:r>
                        <a:rPr lang="tr-TR" sz="1050" b="1" u="none" strike="noStrike" kern="1200" baseline="0" dirty="0" smtClean="0">
                          <a:effectLst/>
                        </a:rPr>
                        <a:t> Özet Bilgisi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78608">
                <a:tc gridSpan="2">
                  <a:txBody>
                    <a:bodyPr/>
                    <a:lstStyle/>
                    <a:p>
                      <a:pPr algn="just" fontAlgn="b"/>
                      <a:endParaRPr lang="tr-T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17" name="Tablo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118078"/>
              </p:ext>
            </p:extLst>
          </p:nvPr>
        </p:nvGraphicFramePr>
        <p:xfrm>
          <a:off x="4618484" y="1007601"/>
          <a:ext cx="4320480" cy="509744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60797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664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Metin kutusu 13"/>
          <p:cNvSpPr txBox="1"/>
          <p:nvPr/>
        </p:nvSpPr>
        <p:spPr>
          <a:xfrm>
            <a:off x="5220072" y="2073661"/>
            <a:ext cx="3024336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dirty="0" smtClean="0">
                <a:solidFill>
                  <a:schemeClr val="bg1"/>
                </a:solidFill>
              </a:rPr>
              <a:t>PROJEYE AİT GÖRSEL UNSUR EKLEYİNİZ</a:t>
            </a:r>
            <a:endParaRPr lang="tr-TR" sz="1600" dirty="0">
              <a:solidFill>
                <a:schemeClr val="bg1"/>
              </a:solidFill>
            </a:endParaRPr>
          </a:p>
        </p:txBody>
      </p:sp>
      <p:graphicFrame>
        <p:nvGraphicFramePr>
          <p:cNvPr id="20" name="Tablo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022136"/>
              </p:ext>
            </p:extLst>
          </p:nvPr>
        </p:nvGraphicFramePr>
        <p:xfrm>
          <a:off x="107504" y="6165304"/>
          <a:ext cx="8831460" cy="288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31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UYARI: BU SLAYT</a:t>
                      </a:r>
                      <a:r>
                        <a:rPr lang="tr-TR" sz="1000" b="1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HER BİR PROJE İÇİN ÇOĞALTINIZ.</a:t>
                      </a:r>
                      <a:endParaRPr lang="tr-TR" sz="75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Yuvarlatılmış Dikdörtgen 15"/>
          <p:cNvSpPr/>
          <p:nvPr/>
        </p:nvSpPr>
        <p:spPr>
          <a:xfrm>
            <a:off x="1" y="44624"/>
            <a:ext cx="9134474" cy="716861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tr-TR" sz="2000" b="1" kern="0" dirty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Projeler İtibariyle Bilgi , Açıklama ve Görseller</a:t>
            </a:r>
          </a:p>
        </p:txBody>
      </p:sp>
      <p:sp>
        <p:nvSpPr>
          <p:cNvPr id="19" name="Metin kutusu 18"/>
          <p:cNvSpPr txBox="1"/>
          <p:nvPr/>
        </p:nvSpPr>
        <p:spPr>
          <a:xfrm>
            <a:off x="5220072" y="4140369"/>
            <a:ext cx="3024336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dirty="0" smtClean="0">
                <a:solidFill>
                  <a:schemeClr val="bg1"/>
                </a:solidFill>
              </a:rPr>
              <a:t>PROJEYE AİT GÖRSEL UNSUR EKLEYİNİZ</a:t>
            </a:r>
            <a:endParaRPr lang="tr-TR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89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3"/>
          <p:cNvGrpSpPr/>
          <p:nvPr/>
        </p:nvGrpSpPr>
        <p:grpSpPr>
          <a:xfrm>
            <a:off x="19472" y="151385"/>
            <a:ext cx="9144000" cy="696912"/>
            <a:chOff x="1199958" y="162167"/>
            <a:chExt cx="7699375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199958" y="190742"/>
              <a:ext cx="1001713" cy="638175"/>
            </a:xfrm>
            <a:prstGeom prst="rect">
              <a:avLst/>
            </a:prstGeom>
            <a:gradFill rotWithShape="1">
              <a:gsLst>
                <a:gs pos="0">
                  <a:srgbClr val="FF671F"/>
                </a:gs>
                <a:gs pos="100000">
                  <a:srgbClr val="FF671F">
                    <a:lumMod val="84000"/>
                    <a:lumOff val="16000"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92096" y="241542"/>
              <a:ext cx="7045325" cy="5381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671F"/>
                </a:gs>
                <a:gs pos="50000">
                  <a:schemeClr val="accent6">
                    <a:lumMod val="75000"/>
                  </a:schemeClr>
                </a:gs>
                <a:gs pos="100000">
                  <a:srgbClr val="FF671F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rgbClr val="FF67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2065146" y="360604"/>
              <a:ext cx="64389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77888">
                <a:buClr>
                  <a:srgbClr val="FF6600"/>
                </a:buClr>
                <a:defRPr/>
              </a:pPr>
              <a:endParaRPr lang="en-US" sz="2000" b="1" kern="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30876"/>
              </p:ext>
            </p:extLst>
          </p:nvPr>
        </p:nvGraphicFramePr>
        <p:xfrm>
          <a:off x="107504" y="1052737"/>
          <a:ext cx="9036496" cy="5400867"/>
        </p:xfrm>
        <a:graphic>
          <a:graphicData uri="http://schemas.openxmlformats.org/drawingml/2006/table">
            <a:tbl>
              <a:tblPr/>
              <a:tblGrid>
                <a:gridCol w="9036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Projelere Başlanamama </a:t>
                      </a:r>
                      <a:r>
                        <a:rPr lang="tr-TR" sz="1200" b="1" i="0" u="none" strike="noStrike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ve</a:t>
                      </a:r>
                      <a:r>
                        <a:rPr lang="tr-TR" sz="1200" b="1" i="0" u="none" strike="noStrike" baseline="0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Tamamlanamama </a:t>
                      </a:r>
                      <a:r>
                        <a:rPr lang="tr-TR" sz="1200" b="1" i="0" u="none" strike="noStrike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Nedenleri</a:t>
                      </a:r>
                      <a:endParaRPr lang="tr-TR" sz="1200" b="1" i="0" u="none" strike="noStrike" dirty="0"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</a:t>
                      </a:r>
                      <a:endParaRPr lang="tr-TR" sz="1200" b="0" i="0" u="none" strike="noStrike" dirty="0"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Çözümlenmesi İstenen Sorun ve Darboğazlar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…………..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Sorun ve Darboğaz Nedenleri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…………..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Alınması İstenen Önlemler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90511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…………..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ctr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 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568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</a:t>
                      </a:r>
                      <a:r>
                        <a:rPr lang="tr-TR" sz="1200" b="1" i="0" u="none" strike="noStrike" baseline="0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Gerektiren Kurum/Kuruluşları</a:t>
                      </a:r>
                      <a:endParaRPr lang="tr-TR" sz="1200" b="0" i="0" u="none" strike="noStrike" dirty="0"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…………….</a:t>
                      </a:r>
                      <a:endParaRPr lang="tr-TR" sz="1200" b="0" i="0" u="none" strike="noStrike" dirty="0"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" name="Dikdörtgen 10"/>
          <p:cNvSpPr/>
          <p:nvPr/>
        </p:nvSpPr>
        <p:spPr>
          <a:xfrm>
            <a:off x="323528" y="300271"/>
            <a:ext cx="7932818" cy="383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tr-TR" b="1" kern="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Sorunlar, İhtiyaçlar ve Koordinasyon Gerektiren Hususlar</a:t>
            </a:r>
            <a:endParaRPr lang="tr-TR" b="1" kern="0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2" name="11 Metin kutusu"/>
          <p:cNvSpPr txBox="1"/>
          <p:nvPr/>
        </p:nvSpPr>
        <p:spPr>
          <a:xfrm>
            <a:off x="662382" y="1340768"/>
            <a:ext cx="392909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fontAlgn="t"/>
            <a:r>
              <a:rPr lang="tr-TR" sz="900" b="1" dirty="0" smtClean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NOT: İlgili proje  numarası ve adı belirtilmesi gerekmektedir.</a:t>
            </a:r>
            <a:endParaRPr lang="tr-TR" sz="900" b="1" dirty="0">
              <a:solidFill>
                <a:srgbClr val="FF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8047364" y="314381"/>
            <a:ext cx="75385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EK-4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212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3"/>
          <p:cNvGrpSpPr/>
          <p:nvPr/>
        </p:nvGrpSpPr>
        <p:grpSpPr>
          <a:xfrm>
            <a:off x="35496" y="165721"/>
            <a:ext cx="9108504" cy="696912"/>
            <a:chOff x="1199958" y="162167"/>
            <a:chExt cx="7699375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199958" y="190742"/>
              <a:ext cx="1001713" cy="638175"/>
            </a:xfrm>
            <a:prstGeom prst="rect">
              <a:avLst/>
            </a:prstGeom>
            <a:gradFill rotWithShape="1">
              <a:gsLst>
                <a:gs pos="0">
                  <a:srgbClr val="FF671F"/>
                </a:gs>
                <a:gs pos="100000">
                  <a:srgbClr val="FF671F">
                    <a:lumMod val="84000"/>
                    <a:lumOff val="16000"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92096" y="241542"/>
              <a:ext cx="7045325" cy="5381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671F"/>
                </a:gs>
                <a:gs pos="50000">
                  <a:schemeClr val="accent6">
                    <a:lumMod val="75000"/>
                  </a:schemeClr>
                </a:gs>
                <a:gs pos="100000">
                  <a:srgbClr val="FF671F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rgbClr val="FF67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2065146" y="360604"/>
              <a:ext cx="64389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77888">
                <a:buClr>
                  <a:srgbClr val="FF6600"/>
                </a:buClr>
                <a:defRPr/>
              </a:pPr>
              <a:endParaRPr lang="en-US" sz="2000" b="1" kern="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943163" y="328717"/>
            <a:ext cx="5976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tr-TR" b="1" kern="0" dirty="0" smtClean="0">
                <a:solidFill>
                  <a:prstClr val="white"/>
                </a:solidFill>
                <a:latin typeface="Arial" charset="0"/>
              </a:rPr>
              <a:t>Sektörler ve Alt Sektörleri</a:t>
            </a:r>
            <a:endParaRPr lang="tr-TR" b="1" kern="0" dirty="0">
              <a:solidFill>
                <a:prstClr val="white"/>
              </a:solidFill>
              <a:latin typeface="Arial" charset="0"/>
            </a:endParaRPr>
          </a:p>
        </p:txBody>
      </p:sp>
      <p:graphicFrame>
        <p:nvGraphicFramePr>
          <p:cNvPr id="13" name="1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282298"/>
              </p:ext>
            </p:extLst>
          </p:nvPr>
        </p:nvGraphicFramePr>
        <p:xfrm>
          <a:off x="428596" y="1071546"/>
          <a:ext cx="2214578" cy="531814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57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1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 Tarım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Sulama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Bitkisel Ürünler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Hayvancılık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Su Ürünleri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Ormancılık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2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 Madencilik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Madencilik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Kömür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Ham Petrol ve Tabii Gaz Üretimi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Metal Dışı Madenler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Diğerleri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3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 İmalat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Gıda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Tütün ve </a:t>
                      </a:r>
                      <a:r>
                        <a:rPr lang="tr-TR" sz="900" u="none" strike="noStrike" dirty="0" smtClean="0">
                          <a:latin typeface="+mn-lt"/>
                        </a:rPr>
                        <a:t>Mamulleri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Dokuma ve Giyim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Basım Sanayii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Kimya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Demir-Çelik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Elektriksiz Makineler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Elektrikli Makine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Demiryolu Taşıt Sanayii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Standardizasyon ve Kalite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4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  Enerji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Termik Santral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 smtClean="0">
                          <a:latin typeface="+mn-lt"/>
                        </a:rPr>
                        <a:t>Hidroelektrik </a:t>
                      </a:r>
                      <a:r>
                        <a:rPr lang="tr-TR" sz="900" u="none" strike="noStrike" dirty="0">
                          <a:latin typeface="+mn-lt"/>
                        </a:rPr>
                        <a:t>Santral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İletim Tesisleri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Dağıtım Tesisleri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Şehir Şebeke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Köy Şebeke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>
                          <a:latin typeface="+mn-lt"/>
                        </a:rPr>
                        <a:t>İşletme Grubu Yatırımları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>
                          <a:latin typeface="+mn-lt"/>
                        </a:rPr>
                        <a:t>Makine ve Techizat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>
                          <a:latin typeface="+mn-lt"/>
                        </a:rPr>
                        <a:t>Çeşitli Etütler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Diğerleri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  <p:graphicFrame>
        <p:nvGraphicFramePr>
          <p:cNvPr id="15" name="1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017724"/>
              </p:ext>
            </p:extLst>
          </p:nvPr>
        </p:nvGraphicFramePr>
        <p:xfrm>
          <a:off x="3000364" y="1071546"/>
          <a:ext cx="2214578" cy="537512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32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1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5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 Ulaştırma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Demiryolu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Denizyolu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Havayolu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Karayolu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Boru Hattı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Kent İçi </a:t>
                      </a:r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Ulaşım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Haberleşme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Radyo Televizyon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Otoyollar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6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Turizm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Turizm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63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7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Konut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Konut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8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Eğitim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İlköğretim ve Gen. Ortaöğretim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Mesleki ve Teknik Eğitim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Yüksek Öğretim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Kültür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Gençlik ve Beden Eğitimi Spor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9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Sağlık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Sağlık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39344">
                <a:tc gridSpan="2">
                  <a:txBody>
                    <a:bodyPr/>
                    <a:lstStyle/>
                    <a:p>
                      <a:pPr algn="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627306"/>
              </p:ext>
            </p:extLst>
          </p:nvPr>
        </p:nvGraphicFramePr>
        <p:xfrm>
          <a:off x="5429256" y="1071546"/>
          <a:ext cx="2815152" cy="538179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86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8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2154">
                <a:tc>
                  <a:txBody>
                    <a:bodyPr/>
                    <a:lstStyle/>
                    <a:p>
                      <a:pPr algn="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Diğer</a:t>
                      </a:r>
                      <a:r>
                        <a:rPr lang="tr-TR" sz="900" b="1" i="0" u="none" strike="noStrike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Kamu Hizmetleri (DKH-İktisadı+DKH-Sosyal)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10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DKH-İktisadi</a:t>
                      </a:r>
                      <a:endParaRPr lang="tr-TR" sz="9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Genel İdare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Güvenlik Hizmetleri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Adalet Hizmetleri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Harita ve Tapu Kadastro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Ticari Hizmetler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Düzenleyici ve Denetleyici Kur.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11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DKH-Sosyal</a:t>
                      </a:r>
                      <a:endParaRPr lang="tr-TR" sz="9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İçme Suyu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Kanalizasyon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Kırsal Planlaması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Belediye Hizmetleri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Yerleşme-Şehirleşme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Çevre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Esnaf Sanatkar KSS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Teknolojik Araştırma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Sosyal Hizmetler ve Yardımlar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Afetler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73360">
                <a:tc gridSpan="2">
                  <a:txBody>
                    <a:bodyPr/>
                    <a:lstStyle/>
                    <a:p>
                      <a:pPr algn="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14" name="Metin kutusu 13"/>
          <p:cNvSpPr txBox="1"/>
          <p:nvPr/>
        </p:nvSpPr>
        <p:spPr>
          <a:xfrm>
            <a:off x="8028447" y="333933"/>
            <a:ext cx="76378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EK-5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083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 3"/>
          <p:cNvGrpSpPr/>
          <p:nvPr/>
        </p:nvGrpSpPr>
        <p:grpSpPr>
          <a:xfrm>
            <a:off x="35496" y="148883"/>
            <a:ext cx="9108504" cy="696912"/>
            <a:chOff x="1199958" y="162167"/>
            <a:chExt cx="7699375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199958" y="190742"/>
              <a:ext cx="1001713" cy="638175"/>
            </a:xfrm>
            <a:prstGeom prst="rect">
              <a:avLst/>
            </a:prstGeom>
            <a:gradFill rotWithShape="1">
              <a:gsLst>
                <a:gs pos="0">
                  <a:srgbClr val="FF671F"/>
                </a:gs>
                <a:gs pos="100000">
                  <a:srgbClr val="FF671F">
                    <a:lumMod val="84000"/>
                    <a:lumOff val="16000"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92096" y="241542"/>
              <a:ext cx="7045325" cy="5381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671F"/>
                </a:gs>
                <a:gs pos="50000">
                  <a:schemeClr val="accent6">
                    <a:lumMod val="75000"/>
                  </a:schemeClr>
                </a:gs>
                <a:gs pos="100000">
                  <a:srgbClr val="FF671F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rgbClr val="FF67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2065146" y="360604"/>
              <a:ext cx="64389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77888">
                <a:buClr>
                  <a:srgbClr val="FF6600"/>
                </a:buClr>
                <a:defRPr/>
              </a:pPr>
              <a:endParaRPr lang="en-US" sz="2000" b="1" kern="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985787" y="329361"/>
            <a:ext cx="7474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tr-TR" b="1" kern="0" dirty="0">
                <a:solidFill>
                  <a:prstClr val="white"/>
                </a:solidFill>
                <a:latin typeface="Arial" charset="0"/>
              </a:rPr>
              <a:t>Koordinasyon Kurulu </a:t>
            </a:r>
            <a:r>
              <a:rPr lang="tr-TR" b="1" kern="0" dirty="0" smtClean="0">
                <a:solidFill>
                  <a:prstClr val="white"/>
                </a:solidFill>
                <a:latin typeface="Arial" charset="0"/>
              </a:rPr>
              <a:t>İçin </a:t>
            </a:r>
            <a:r>
              <a:rPr lang="tr-TR" b="1" kern="0" dirty="0">
                <a:solidFill>
                  <a:prstClr val="white"/>
                </a:solidFill>
                <a:latin typeface="Arial" charset="0"/>
              </a:rPr>
              <a:t>İletişim Bilgileri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053250"/>
              </p:ext>
            </p:extLst>
          </p:nvPr>
        </p:nvGraphicFramePr>
        <p:xfrm>
          <a:off x="395536" y="916735"/>
          <a:ext cx="8344734" cy="5457143"/>
        </p:xfrm>
        <a:graphic>
          <a:graphicData uri="http://schemas.openxmlformats.org/drawingml/2006/table">
            <a:tbl>
              <a:tblPr/>
              <a:tblGrid>
                <a:gridCol w="1815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9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KURUM ADI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İL KOORDİNASYON KURULU BİLGİ VE İLETİŞİM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829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 Kurulu Verileri ve Kurum Yatırımları Hakkında Bilgi Hazırlayan </a:t>
                      </a:r>
                      <a:r>
                        <a:rPr lang="tr-TR" sz="1000" b="1" i="0" u="none" strike="noStrike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Personel</a:t>
                      </a:r>
                      <a:endParaRPr lang="tr-TR" sz="1000" b="1" i="0" u="none" strike="noStrike" dirty="0"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Adı Soyadı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E-mail Adresi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İş Yeri Telefon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Faks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Cep Telefonu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1869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 Kurulu Verileri ve Kurum Yatırımları Hakkında Bilgi </a:t>
                      </a:r>
                      <a:r>
                        <a:rPr lang="tr-TR" sz="1000" b="1" i="0" u="none" strike="noStrike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Hazırlayan Kurum Görevlisinin</a:t>
                      </a:r>
                      <a:r>
                        <a:rPr lang="tr-TR" sz="1000" b="1" i="0" u="none" strike="noStrike" baseline="0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İzinli Olduğu Hallerde Yerine Vekalet Edecek Personel</a:t>
                      </a:r>
                      <a:r>
                        <a:rPr lang="tr-TR" sz="1000" b="1" i="0" u="none" strike="noStrike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endParaRPr lang="tr-TR" sz="1000" b="1" i="0" u="none" strike="noStrike" dirty="0"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Adı Soyadı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E-mail Adresi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İş Yeri Telefon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Faks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Cep Telefonu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8510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 Kurulu Verileri ve Kurum Yatırımları Hakkında Bilgileri Onaylayan Kurum Yetkilisi/Müdürü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Adı Soyadı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E-mail Adresi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İş Yeri Telefon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Faks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Cep Telefonu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12" name="Metin kutusu 11"/>
          <p:cNvSpPr txBox="1"/>
          <p:nvPr/>
        </p:nvSpPr>
        <p:spPr>
          <a:xfrm>
            <a:off x="8047364" y="314381"/>
            <a:ext cx="77310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EK-6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746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1783</TotalTime>
  <Words>738</Words>
  <Application>Microsoft Office PowerPoint</Application>
  <PresentationFormat>Ekran Gösterisi (4:3)</PresentationFormat>
  <Paragraphs>326</Paragraphs>
  <Slides>7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4" baseType="lpstr">
      <vt:lpstr>Arial</vt:lpstr>
      <vt:lpstr>Arial Tur</vt:lpstr>
      <vt:lpstr>Calibri</vt:lpstr>
      <vt:lpstr>Segoe UI</vt:lpstr>
      <vt:lpstr>Segoe UI Semibold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SONGULKOZBERI</dc:creator>
  <cp:lastModifiedBy>Vahit COMART</cp:lastModifiedBy>
  <cp:revision>229</cp:revision>
  <cp:lastPrinted>2017-09-05T10:25:42Z</cp:lastPrinted>
  <dcterms:created xsi:type="dcterms:W3CDTF">2013-12-10T10:55:21Z</dcterms:created>
  <dcterms:modified xsi:type="dcterms:W3CDTF">2022-09-02T05:24:12Z</dcterms:modified>
</cp:coreProperties>
</file>