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99" r:id="rId3"/>
    <p:sldId id="295" r:id="rId4"/>
    <p:sldId id="297" r:id="rId5"/>
    <p:sldId id="298" r:id="rId6"/>
    <p:sldId id="284" r:id="rId7"/>
    <p:sldId id="274" r:id="rId8"/>
  </p:sldIdLst>
  <p:sldSz cx="9144000" cy="6858000" type="screen4x3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 varScale="1">
        <p:scale>
          <a:sx n="59" d="100"/>
          <a:sy n="59" d="100"/>
        </p:scale>
        <p:origin x="9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E97D8D04-8981-4AE4-B55B-41189C458C08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218"/>
            <a:ext cx="5438140" cy="3887362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E7A174EC-FB91-48F8-B92F-CDCA85A4AB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2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0713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585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03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45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49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81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82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71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27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59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6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60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35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38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9FF9-1140-4B00-BC12-214F505C40B3}" type="datetimeFigureOut">
              <a:rPr lang="tr-TR" smtClean="0"/>
              <a:pPr/>
              <a:t>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1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1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1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-540567" y="116632"/>
            <a:ext cx="9684568" cy="1472259"/>
            <a:chOff x="1199957" y="162167"/>
            <a:chExt cx="7699376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626382" y="182985"/>
              <a:ext cx="1001713" cy="638175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1"/>
              </a:solidFill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87333" y="232991"/>
              <a:ext cx="7045325" cy="538162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199957" y="360604"/>
              <a:ext cx="7632700" cy="2913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 smtClean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T.C.</a:t>
              </a:r>
            </a:p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 smtClean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OSMANİYE VALİLİĞİ</a:t>
              </a:r>
              <a:endParaRPr lang="en-US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7474" y="1677952"/>
            <a:ext cx="91290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İL KOORDİNASYON KURULU IV. </a:t>
            </a:r>
            <a:r>
              <a:rPr lang="tr-T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TOPLANTISI</a:t>
            </a:r>
            <a:endParaRPr lang="tr-TR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tr-TR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2019/3. Dönem Değerlendirmesi</a:t>
            </a:r>
            <a:endParaRPr lang="tr-TR" sz="32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7" y="270116"/>
            <a:ext cx="1142530" cy="1142113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076" y="215070"/>
            <a:ext cx="1286782" cy="1286782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6515" y="3080813"/>
            <a:ext cx="913652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KURUM ADI </a:t>
            </a:r>
          </a:p>
          <a:p>
            <a:pPr algn="ctr"/>
            <a:r>
              <a:rPr lang="tr-T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(ve varsa LOGO)</a:t>
            </a:r>
          </a:p>
          <a:p>
            <a:pPr algn="ctr"/>
            <a:endParaRPr lang="tr-T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tr-T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SUNUM </a:t>
            </a:r>
            <a:r>
              <a:rPr lang="tr-T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YAPACAK KURUM AMİRİ </a:t>
            </a:r>
          </a:p>
          <a:p>
            <a:pPr algn="ctr"/>
            <a:r>
              <a:rPr lang="tr-T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ADI SOYAD UNVAN</a:t>
            </a:r>
          </a:p>
          <a:p>
            <a:pPr algn="ctr"/>
            <a:endParaRPr lang="tr-T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tr-T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 EKİM 2019</a:t>
            </a:r>
            <a:endParaRPr lang="tr-TR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106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241537" y="380260"/>
            <a:ext cx="64389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77888">
              <a:buClr>
                <a:srgbClr val="FF6600"/>
              </a:buClr>
              <a:defRPr/>
            </a:pPr>
            <a:endParaRPr lang="en-US" sz="2000" b="1" kern="0" dirty="0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852577"/>
              </p:ext>
            </p:extLst>
          </p:nvPr>
        </p:nvGraphicFramePr>
        <p:xfrm>
          <a:off x="39466" y="810763"/>
          <a:ext cx="9065069" cy="4925989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923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5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35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35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3114">
                <a:tc gridSpan="7">
                  <a:txBody>
                    <a:bodyPr/>
                    <a:lstStyle/>
                    <a:p>
                      <a:pPr algn="l" fontAlgn="t"/>
                      <a:r>
                        <a:rPr lang="tr-TR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r>
                        <a:rPr lang="tr-TR" sz="16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……………..  </a:t>
                      </a:r>
                      <a:r>
                        <a:rPr lang="tr-TR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Bölge/İl</a:t>
                      </a:r>
                      <a:r>
                        <a:rPr lang="tr-TR" sz="16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Müdürlüğü</a:t>
                      </a:r>
                      <a:r>
                        <a:rPr lang="tr-TR" sz="1600" b="1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9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Sektör adı-1</a:t>
                      </a:r>
                    </a:p>
                    <a:p>
                      <a:pPr algn="ctr" fontAlgn="ctr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…………….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Sektör</a:t>
                      </a:r>
                      <a:r>
                        <a:rPr lang="tr-TR" sz="1400" b="1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adı-2</a:t>
                      </a:r>
                    </a:p>
                    <a:p>
                      <a:pPr algn="ctr" fontAlgn="ctr"/>
                      <a:r>
                        <a:rPr lang="tr-TR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…………….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Sektör </a:t>
                      </a:r>
                      <a:r>
                        <a:rPr lang="tr-TR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adı-3</a:t>
                      </a:r>
                    </a:p>
                    <a:p>
                      <a:pPr algn="ctr" fontAlgn="ctr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…………….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Sektör </a:t>
                      </a:r>
                      <a:r>
                        <a:rPr lang="tr-TR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adı-4</a:t>
                      </a:r>
                    </a:p>
                    <a:p>
                      <a:pPr algn="ctr" fontAlgn="ctr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Sektör </a:t>
                      </a:r>
                      <a:r>
                        <a:rPr lang="tr-TR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adı-5</a:t>
                      </a:r>
                    </a:p>
                    <a:p>
                      <a:pPr algn="ctr" fontAlgn="ctr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844">
                <a:tc gridSpan="7"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Projelerin Genel Durumu</a:t>
                      </a: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756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Proje </a:t>
                      </a:r>
                      <a:r>
                        <a:rPr lang="tr-TR" sz="1400" b="1" u="none" strike="noStrike" dirty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756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Proje </a:t>
                      </a:r>
                      <a:r>
                        <a:rPr lang="tr-TR" sz="1400" b="1" u="none" strike="noStrike" dirty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T</a:t>
                      </a: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utarı </a:t>
                      </a:r>
                      <a:r>
                        <a:rPr lang="tr-TR" sz="1400" b="1" u="none" strike="noStrike" dirty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756">
                <a:tc gridSpan="7"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Projelerin Ödenek Durumları</a:t>
                      </a:r>
                      <a:endParaRPr lang="tr-TR" sz="1400" b="1" u="none" strike="noStrike" kern="1200" dirty="0">
                        <a:solidFill>
                          <a:srgbClr val="00206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756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Merkezi Bütçe </a:t>
                      </a:r>
                      <a:r>
                        <a:rPr lang="tr-TR" sz="1400" b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sv-SE" sz="1400" b="1" i="0" u="none" strike="noStrike" dirty="0">
                        <a:solidFill>
                          <a:srgbClr val="00206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98107"/>
                  </a:ext>
                </a:extLst>
              </a:tr>
              <a:tr h="326756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Diğer (……………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) (TL)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46599"/>
                  </a:ext>
                </a:extLst>
              </a:tr>
              <a:tr h="32675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sv-SE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201</a:t>
                      </a: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7</a:t>
                      </a:r>
                      <a:r>
                        <a:rPr lang="sv-SE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Y</a:t>
                      </a:r>
                      <a:r>
                        <a:rPr lang="sv-SE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ılı</a:t>
                      </a:r>
                      <a:r>
                        <a:rPr lang="tr-TR" sz="1400" b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Toplam Ödeneği (TL)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82363"/>
                  </a:ext>
                </a:extLst>
              </a:tr>
              <a:tr h="326756">
                <a:tc gridSpan="7"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Projelerin </a:t>
                      </a:r>
                      <a:r>
                        <a:rPr lang="tr-TR" sz="14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Parasal Gerçekleşme </a:t>
                      </a:r>
                      <a:r>
                        <a:rPr lang="tr-TR" sz="14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Durumu</a:t>
                      </a: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328667"/>
                  </a:ext>
                </a:extLst>
              </a:tr>
              <a:tr h="326756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Önceki </a:t>
                      </a:r>
                      <a:r>
                        <a:rPr lang="tr-TR" sz="1400" b="1" u="none" strike="noStrike" dirty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Y</a:t>
                      </a: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ıllar Harcamaları (TL)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694814"/>
                  </a:ext>
                </a:extLst>
              </a:tr>
              <a:tr h="326756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2017 Yılı Harcaması (TL</a:t>
                      </a:r>
                      <a:r>
                        <a:rPr lang="tr-TR" sz="1400" b="1" u="none" strike="noStrike" dirty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933198"/>
                  </a:ext>
                </a:extLst>
              </a:tr>
              <a:tr h="326756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4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Toplam Harcama</a:t>
                      </a:r>
                      <a:endParaRPr lang="tr-TR" sz="1400" b="1" u="none" strike="noStrike" kern="1200" dirty="0">
                        <a:solidFill>
                          <a:srgbClr val="00206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633902"/>
                  </a:ext>
                </a:extLst>
              </a:tr>
              <a:tr h="32675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Parasal Gerçekleşme (Yüzde)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600389"/>
                  </a:ext>
                </a:extLst>
              </a:tr>
            </a:tbl>
          </a:graphicData>
        </a:graphic>
      </p:graphicFrame>
      <p:sp>
        <p:nvSpPr>
          <p:cNvPr id="7" name="Yuvarlatılmış Dikdörtgen 6"/>
          <p:cNvSpPr/>
          <p:nvPr/>
        </p:nvSpPr>
        <p:spPr>
          <a:xfrm>
            <a:off x="1" y="44624"/>
            <a:ext cx="9144000" cy="72634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Garamond" panose="02020404030301010803" pitchFamily="18" charset="0"/>
                <a:cs typeface="Segoe UI Semibold" panose="020B0702040204020203" pitchFamily="34" charset="0"/>
              </a:rPr>
              <a:t>Yatırımcı Kuruluş Dönem Raporu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8096320" y="201265"/>
            <a:ext cx="899592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latin typeface="Garamond" panose="02020404030301010803" pitchFamily="18" charset="0"/>
              </a:rPr>
              <a:t>EK-1</a:t>
            </a:r>
            <a:endParaRPr lang="tr-TR" sz="1600" b="1" dirty="0">
              <a:latin typeface="Garamond" panose="02020404030301010803" pitchFamily="18" charset="0"/>
            </a:endParaRP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494297"/>
              </p:ext>
            </p:extLst>
          </p:nvPr>
        </p:nvGraphicFramePr>
        <p:xfrm>
          <a:off x="39466" y="6165304"/>
          <a:ext cx="9065068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5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111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NOT:  </a:t>
                      </a:r>
                      <a:r>
                        <a:rPr lang="tr-TR" sz="10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Sektör Adları için; </a:t>
                      </a:r>
                      <a:r>
                        <a:rPr lang="tr-TR" sz="10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Tarım, Madencilik, İmalat, Ulaştırma, Turizm, Konut,  Eğitim, Sağlık, Enerji, Diğer Kamu Hizmetleri </a:t>
                      </a:r>
                      <a:r>
                        <a:rPr lang="tr-TR" sz="10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kullanılacaktır. Kurumların görev alanlarına göre başlıklara sektör adlarını eklemeleri gerekmektedir.</a:t>
                      </a:r>
                      <a:endParaRPr lang="tr-TR" sz="75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753091"/>
              </p:ext>
            </p:extLst>
          </p:nvPr>
        </p:nvGraphicFramePr>
        <p:xfrm>
          <a:off x="35496" y="5805264"/>
          <a:ext cx="9065068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5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5316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NOT:  </a:t>
                      </a:r>
                      <a:r>
                        <a:rPr lang="tr-TR" sz="10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Ödenek Durumu bilgilerinde; yatırım ödeneği Öz Kaynak, Dış Kredi, İç Kredi ve Hibe olan projeler için diğer bütçe türü seçilecek olup, ilgili veriler o satıra işlenecektir.</a:t>
                      </a:r>
                      <a:endParaRPr lang="tr-TR" sz="75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3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241537" y="380260"/>
            <a:ext cx="64389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77888">
              <a:buClr>
                <a:srgbClr val="FF6600"/>
              </a:buClr>
              <a:defRPr/>
            </a:pPr>
            <a:endParaRPr lang="en-US" sz="2000" b="1" kern="0" dirty="0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668986"/>
              </p:ext>
            </p:extLst>
          </p:nvPr>
        </p:nvGraphicFramePr>
        <p:xfrm>
          <a:off x="60778" y="995490"/>
          <a:ext cx="8984608" cy="5096364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897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44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4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44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4144">
                <a:tc gridSpan="7">
                  <a:txBody>
                    <a:bodyPr/>
                    <a:lstStyle/>
                    <a:p>
                      <a:pPr algn="l" fontAlgn="t"/>
                      <a:r>
                        <a:rPr lang="tr-TR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r>
                        <a:rPr lang="tr-TR" sz="16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…………….. </a:t>
                      </a:r>
                      <a:r>
                        <a:rPr lang="tr-TR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Müdürlüğü/Başkanlığı</a:t>
                      </a:r>
                      <a:endParaRPr lang="tr-TR" sz="16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0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Sektör adı-1</a:t>
                      </a:r>
                    </a:p>
                    <a:p>
                      <a:pPr algn="ctr" fontAlgn="ctr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…………….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Sektör</a:t>
                      </a:r>
                      <a:r>
                        <a:rPr lang="tr-TR" sz="1400" b="1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adı-2</a:t>
                      </a:r>
                    </a:p>
                    <a:p>
                      <a:pPr algn="ctr" fontAlgn="ctr"/>
                      <a:r>
                        <a:rPr lang="tr-TR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…………….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Sektör </a:t>
                      </a:r>
                      <a:r>
                        <a:rPr lang="tr-TR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adı-3</a:t>
                      </a:r>
                    </a:p>
                    <a:p>
                      <a:pPr algn="ctr" fontAlgn="ctr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…………….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Sektör </a:t>
                      </a:r>
                      <a:r>
                        <a:rPr lang="tr-TR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adı-4</a:t>
                      </a:r>
                    </a:p>
                    <a:p>
                      <a:pPr algn="ctr" fontAlgn="ctr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Sektör </a:t>
                      </a:r>
                      <a:r>
                        <a:rPr lang="tr-TR" sz="1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adı-5</a:t>
                      </a:r>
                    </a:p>
                    <a:p>
                      <a:pPr algn="ctr" fontAlgn="ctr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785">
                <a:tc gridSpan="7"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Projelerin Fiziki Gerçekleşme Durumu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9614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Başlanamayan Proje Sayısı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20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53144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İhale </a:t>
                      </a: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Aşamasındaki </a:t>
                      </a:r>
                      <a:r>
                        <a:rPr lang="tr-TR" sz="1400" b="1" u="none" strike="noStrike" dirty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P</a:t>
                      </a: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roje </a:t>
                      </a:r>
                      <a:r>
                        <a:rPr lang="tr-TR" sz="1400" b="1" u="none" strike="noStrike" dirty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20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53144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Yarım </a:t>
                      </a: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Kalan </a:t>
                      </a:r>
                      <a:r>
                        <a:rPr lang="tr-TR" sz="1400" b="1" u="none" strike="noStrike" dirty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P</a:t>
                      </a: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roje </a:t>
                      </a:r>
                      <a:r>
                        <a:rPr lang="tr-TR" sz="1400" b="1" u="none" strike="noStrike" dirty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20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53144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Devam Eden </a:t>
                      </a:r>
                      <a:r>
                        <a:rPr lang="tr-TR" sz="1400" b="1" u="none" strike="noStrike" dirty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P</a:t>
                      </a: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roje </a:t>
                      </a:r>
                      <a:r>
                        <a:rPr lang="tr-TR" sz="1400" b="1" u="none" strike="noStrike" dirty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20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53144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Biten </a:t>
                      </a: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Proje </a:t>
                      </a:r>
                      <a:r>
                        <a:rPr lang="tr-TR" sz="1400" b="1" u="none" strike="noStrike" dirty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20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53144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20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7" name="Yuvarlatılmış Dikdörtgen 6"/>
          <p:cNvSpPr/>
          <p:nvPr/>
        </p:nvSpPr>
        <p:spPr>
          <a:xfrm>
            <a:off x="1" y="44624"/>
            <a:ext cx="9144000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Garamond" panose="02020404030301010803" pitchFamily="18" charset="0"/>
                <a:cs typeface="Segoe UI Semibold" panose="020B0702040204020203" pitchFamily="34" charset="0"/>
              </a:rPr>
              <a:t>Yatırımcı Kuruluş Dönem Raporu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8096320" y="201265"/>
            <a:ext cx="899592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latin typeface="Garamond" panose="02020404030301010803" pitchFamily="18" charset="0"/>
              </a:rPr>
              <a:t>EK-1</a:t>
            </a:r>
            <a:endParaRPr lang="tr-TR" sz="1600" b="1" dirty="0">
              <a:latin typeface="Garamond" panose="02020404030301010803" pitchFamily="18" charset="0"/>
            </a:endParaRPr>
          </a:p>
        </p:txBody>
      </p:sp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887607"/>
              </p:ext>
            </p:extLst>
          </p:nvPr>
        </p:nvGraphicFramePr>
        <p:xfrm>
          <a:off x="39466" y="6165304"/>
          <a:ext cx="9065068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5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111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NOT:  </a:t>
                      </a:r>
                      <a:r>
                        <a:rPr lang="tr-TR" sz="10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Sektör Adları için; </a:t>
                      </a:r>
                      <a:r>
                        <a:rPr lang="tr-TR" sz="10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Tarım, Madencilik, İmalat, Ulaştırma, Turizm, Konut,  Eğitim, Sağlık, Enerji, Diğer Kamu Hizmetleri </a:t>
                      </a:r>
                      <a:r>
                        <a:rPr lang="tr-TR" sz="10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kullanılacaktır. Kurumların görev alanlarına göre başlıklara sektör adlarını eklemeleri gerekmektedir.</a:t>
                      </a:r>
                      <a:endParaRPr lang="tr-TR" sz="75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6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073165"/>
              </p:ext>
            </p:extLst>
          </p:nvPr>
        </p:nvGraphicFramePr>
        <p:xfrm>
          <a:off x="35497" y="5733256"/>
          <a:ext cx="9108503" cy="733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08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NOT: Bütçe</a:t>
                      </a:r>
                      <a:r>
                        <a:rPr lang="tr-TR" sz="10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türü ve fiziki gerçekleşme için aşağıda belirtilen kısaltmaların kullanılması zorunludur.</a:t>
                      </a:r>
                      <a:endParaRPr lang="tr-TR" sz="1000" b="1" u="none" strike="noStrike" dirty="0" smtClean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  <a:p>
                      <a:pPr algn="l" fontAlgn="t"/>
                      <a:r>
                        <a:rPr lang="tr-TR" sz="1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Bütçe türü</a:t>
                      </a:r>
                      <a:r>
                        <a:rPr lang="tr-TR" sz="10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için</a:t>
                      </a:r>
                      <a:r>
                        <a:rPr lang="tr-TR" sz="1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000" u="none" strike="noStrike" dirty="0" smtClean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: </a:t>
                      </a:r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GB (Genel bütçe),  ÖB (Özel bütçe), </a:t>
                      </a:r>
                      <a:r>
                        <a:rPr lang="tr-TR" sz="1000" u="none" strike="noStrike" dirty="0" smtClean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DS </a:t>
                      </a:r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(Döner sermaye),  SG (Sosyal güvenlik kurumu</a:t>
                      </a:r>
                      <a:r>
                        <a:rPr lang="tr-TR" sz="1000" u="none" strike="noStrike" dirty="0" smtClean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),KİT</a:t>
                      </a:r>
                      <a:r>
                        <a:rPr lang="tr-TR" sz="1000" u="none" strike="noStrike" baseline="0" dirty="0" smtClean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 İşletmeci </a:t>
                      </a:r>
                      <a:r>
                        <a:rPr lang="tr-TR" sz="1000" u="none" strike="noStrike" dirty="0" smtClean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(KT),  KİT Özelleştirme</a:t>
                      </a:r>
                      <a:r>
                        <a:rPr lang="tr-TR" sz="1000" u="none" strike="noStrike" baseline="0" dirty="0" smtClean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 kapsamında (ÖK), </a:t>
                      </a:r>
                      <a:r>
                        <a:rPr lang="tr-TR" sz="1000" u="none" strike="noStrike" dirty="0" smtClean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İB (İller Bankası), </a:t>
                      </a:r>
                      <a:r>
                        <a:rPr lang="tr-TR" sz="1000" u="none" strike="noStrike" baseline="0" dirty="0" smtClean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SUKAP (SU),</a:t>
                      </a:r>
                      <a:r>
                        <a:rPr lang="tr-TR" sz="1000" u="none" strike="noStrike" dirty="0" smtClean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Öİ </a:t>
                      </a:r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(İl Özel İdaresi),  BL (Belediyeler</a:t>
                      </a:r>
                      <a:r>
                        <a:rPr lang="tr-TR" sz="1000" u="none" strike="noStrike" dirty="0" smtClean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),</a:t>
                      </a:r>
                      <a:r>
                        <a:rPr lang="tr-TR" sz="1000" u="none" strike="noStrike" baseline="0" dirty="0" smtClean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İç Kredi(İÇ), Dış Kredi(DI), Hibe(Hİ),</a:t>
                      </a:r>
                      <a:endParaRPr lang="tr-TR" sz="1000" b="0" i="0" u="none" strike="noStrike" dirty="0" smtClean="0"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Açıklamalar için: </a:t>
                      </a:r>
                      <a:r>
                        <a:rPr lang="tr-T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BT</a:t>
                      </a:r>
                      <a:r>
                        <a:rPr lang="tr-TR" sz="1000" b="0" i="0" u="none" strike="noStrike" dirty="0" smtClean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: Bitti,  DE: Devam ediyor,  YK: Yarım kaldı,  İA: İhale aşamasında,  HB: Hiç başlamadı.</a:t>
                      </a:r>
                    </a:p>
                    <a:p>
                      <a:pPr algn="l" fontAlgn="t"/>
                      <a:endParaRPr lang="tr-TR" sz="7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228292"/>
              </p:ext>
            </p:extLst>
          </p:nvPr>
        </p:nvGraphicFramePr>
        <p:xfrm>
          <a:off x="35496" y="1052733"/>
          <a:ext cx="9000999" cy="460851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0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5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2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5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04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03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9557">
                  <a:extLst>
                    <a:ext uri="{9D8B030D-6E8A-4147-A177-3AD203B41FA5}">
                      <a16:colId xmlns:a16="http://schemas.microsoft.com/office/drawing/2014/main" val="2055120577"/>
                    </a:ext>
                  </a:extLst>
                </a:gridCol>
                <a:gridCol w="8233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4682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763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88009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Sıra </a:t>
                      </a:r>
                      <a:r>
                        <a:rPr lang="tr-TR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No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Proje Adı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Sektörü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Bütçe </a:t>
                      </a:r>
                      <a:r>
                        <a:rPr lang="tr-TR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Türü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Proje </a:t>
                      </a:r>
                      <a:r>
                        <a:rPr lang="tr-TR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Yeri </a:t>
                      </a:r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(İlçe)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Başlama </a:t>
                      </a:r>
                      <a:r>
                        <a:rPr lang="tr-TR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Tarihi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Bitiş </a:t>
                      </a:r>
                      <a:r>
                        <a:rPr lang="tr-TR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Tarihi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Proje tutarı (TL)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Önceki </a:t>
                      </a:r>
                      <a:r>
                        <a:rPr lang="tr-TR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Yıllar </a:t>
                      </a:r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H</a:t>
                      </a:r>
                      <a:r>
                        <a:rPr lang="tr-TR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arcamaları </a:t>
                      </a:r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(TL)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2019 Yılı </a:t>
                      </a:r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Ö</a:t>
                      </a:r>
                      <a:r>
                        <a:rPr lang="tr-TR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deneği </a:t>
                      </a:r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(TL)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2019 </a:t>
                      </a:r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Y</a:t>
                      </a:r>
                      <a:r>
                        <a:rPr lang="tr-TR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ılı </a:t>
                      </a:r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H</a:t>
                      </a:r>
                      <a:r>
                        <a:rPr lang="tr-TR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arcamaları </a:t>
                      </a:r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(TL)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Nakdi </a:t>
                      </a:r>
                      <a:r>
                        <a:rPr lang="tr-TR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Gerçekleşme </a:t>
                      </a:r>
                      <a:r>
                        <a:rPr lang="tr-TR" sz="1100" b="1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(%)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Açıklama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632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200" b="1" u="none" strike="noStrike" dirty="0">
                          <a:effectLst/>
                          <a:latin typeface="Garamond" panose="02020404030301010803" pitchFamily="18" charset="0"/>
                        </a:rPr>
                        <a:t>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632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200" b="1" u="none" strike="noStrike" dirty="0"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632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200" b="1" u="none" strike="noStrike" dirty="0"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632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200" b="1" u="none" strike="noStrike" dirty="0">
                          <a:effectLst/>
                          <a:latin typeface="Garamond" panose="02020404030301010803" pitchFamily="18" charset="0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632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200" b="1" u="none" strike="noStrike" dirty="0">
                          <a:effectLst/>
                          <a:latin typeface="Garamond" panose="02020404030301010803" pitchFamily="18" charset="0"/>
                        </a:rPr>
                        <a:t>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632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200" b="1" u="none" strike="noStrike" dirty="0" smtClean="0">
                          <a:effectLst/>
                          <a:latin typeface="Garamond" panose="02020404030301010803" pitchFamily="18" charset="0"/>
                        </a:rPr>
                        <a:t>…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632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tr-TR" sz="1000" u="none" strike="noStrike" dirty="0" smtClean="0">
                          <a:effectLst/>
                          <a:latin typeface="Garamond" panose="02020404030301010803" pitchFamily="18" charset="0"/>
                        </a:rPr>
                        <a:t>  </a:t>
                      </a:r>
                      <a:r>
                        <a:rPr lang="tr-TR" sz="1200" b="1" u="none" strike="noStrike" dirty="0" smtClean="0">
                          <a:effectLst/>
                          <a:latin typeface="Garamond" panose="02020404030301010803" pitchFamily="18" charset="0"/>
                        </a:rPr>
                        <a:t>TOPLAM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3" name="Yuvarlatılmış Dikdörtgen 12"/>
          <p:cNvSpPr/>
          <p:nvPr/>
        </p:nvSpPr>
        <p:spPr>
          <a:xfrm>
            <a:off x="0" y="47843"/>
            <a:ext cx="9143999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Garamond" panose="02020404030301010803" pitchFamily="18" charset="0"/>
                <a:cs typeface="Segoe UI Semibold" panose="020B0702040204020203" pitchFamily="34" charset="0"/>
              </a:rPr>
              <a:t>Yatırım Projeleri İzleme Raporu</a:t>
            </a:r>
          </a:p>
          <a:p>
            <a:pPr lvl="0"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Garamond" panose="02020404030301010803" pitchFamily="18" charset="0"/>
                <a:cs typeface="Segoe UI Semibold" panose="020B0702040204020203" pitchFamily="34" charset="0"/>
              </a:rPr>
              <a:t>(Dönem Sonu İtibariyle)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8137225" y="233440"/>
            <a:ext cx="899592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latin typeface="Garamond" panose="02020404030301010803" pitchFamily="18" charset="0"/>
              </a:rPr>
              <a:t>EK-2</a:t>
            </a:r>
            <a:endParaRPr lang="tr-TR" sz="1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7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341930"/>
              </p:ext>
            </p:extLst>
          </p:nvPr>
        </p:nvGraphicFramePr>
        <p:xfrm>
          <a:off x="107504" y="854955"/>
          <a:ext cx="4320480" cy="528888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8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u="none" strike="noStrike" dirty="0">
                          <a:effectLst/>
                          <a:latin typeface="Garamond" panose="02020404030301010803" pitchFamily="18" charset="0"/>
                        </a:rPr>
                        <a:t>Proje Adı</a:t>
                      </a:r>
                      <a:endParaRPr lang="tr-TR" sz="1200" b="1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36000" marR="9525" marT="72000" marB="3600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36000" marR="9525" marT="72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u="none" strike="noStrike" dirty="0" smtClean="0">
                          <a:effectLst/>
                          <a:latin typeface="Garamond" panose="02020404030301010803" pitchFamily="18" charset="0"/>
                        </a:rPr>
                        <a:t>Sektörü</a:t>
                      </a:r>
                      <a:r>
                        <a:rPr lang="tr-TR" sz="1200" b="1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ve Alt Sektörü</a:t>
                      </a:r>
                      <a:endParaRPr lang="tr-TR" sz="1200" b="1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36000" marR="9525" marT="72000" marB="3600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36000" marR="9525" marT="72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u="none" strike="noStrike" dirty="0">
                          <a:effectLst/>
                          <a:latin typeface="Garamond" panose="02020404030301010803" pitchFamily="18" charset="0"/>
                        </a:rPr>
                        <a:t>Proje </a:t>
                      </a:r>
                      <a:r>
                        <a:rPr lang="tr-TR" sz="1200" b="1" u="none" strike="noStrike" dirty="0" smtClean="0">
                          <a:effectLst/>
                          <a:latin typeface="Garamond" panose="02020404030301010803" pitchFamily="18" charset="0"/>
                        </a:rPr>
                        <a:t>Yeri (</a:t>
                      </a:r>
                      <a:r>
                        <a:rPr lang="tr-TR" sz="1200" b="1" u="none" strike="noStrike" dirty="0">
                          <a:effectLst/>
                          <a:latin typeface="Garamond" panose="02020404030301010803" pitchFamily="18" charset="0"/>
                        </a:rPr>
                        <a:t>İlçe)</a:t>
                      </a:r>
                      <a:endParaRPr lang="tr-TR" sz="1200" b="1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36000" marR="9525" marT="72000" marB="3600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36000" marR="9525" marT="72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u="none" strike="noStrike" dirty="0">
                          <a:effectLst/>
                          <a:latin typeface="Garamond" panose="02020404030301010803" pitchFamily="18" charset="0"/>
                        </a:rPr>
                        <a:t>Başlama - Bitiş Tarihi</a:t>
                      </a:r>
                      <a:endParaRPr lang="tr-TR" sz="1200" b="1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36000" marR="9525" marT="72000" marB="3600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36000" marR="9525" marT="72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u="none" strike="noStrike" dirty="0">
                          <a:effectLst/>
                          <a:latin typeface="Garamond" panose="02020404030301010803" pitchFamily="18" charset="0"/>
                        </a:rPr>
                        <a:t>Proje </a:t>
                      </a:r>
                      <a:r>
                        <a:rPr lang="tr-TR" sz="1200" b="1" u="none" strike="noStrike" dirty="0" smtClean="0">
                          <a:effectLst/>
                          <a:latin typeface="Garamond" panose="02020404030301010803" pitchFamily="18" charset="0"/>
                        </a:rPr>
                        <a:t>Bedeli (</a:t>
                      </a:r>
                      <a:r>
                        <a:rPr lang="tr-TR" sz="1200" b="1" u="none" strike="noStrike" dirty="0">
                          <a:effectLst/>
                          <a:latin typeface="Garamond" panose="02020404030301010803" pitchFamily="18" charset="0"/>
                        </a:rPr>
                        <a:t>TL)</a:t>
                      </a:r>
                      <a:endParaRPr lang="tr-TR" sz="1200" b="1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36000" marR="9525" marT="72000" marB="3600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36000" marR="9525" marT="72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u="none" strike="noStrike" kern="1200" dirty="0">
                          <a:effectLst/>
                          <a:latin typeface="Garamond" panose="02020404030301010803" pitchFamily="18" charset="0"/>
                        </a:rPr>
                        <a:t>Önceki Yıllar </a:t>
                      </a:r>
                      <a:r>
                        <a:rPr lang="tr-TR" sz="1200" b="1" u="none" strike="noStrike" kern="1200" dirty="0" smtClean="0">
                          <a:effectLst/>
                          <a:latin typeface="Garamond" panose="02020404030301010803" pitchFamily="18" charset="0"/>
                        </a:rPr>
                        <a:t>Harcamaları </a:t>
                      </a:r>
                      <a:r>
                        <a:rPr lang="tr-TR" sz="1100" b="1" u="none" strike="noStrike" kern="1200" dirty="0" smtClean="0">
                          <a:effectLst/>
                          <a:latin typeface="Garamond" panose="02020404030301010803" pitchFamily="18" charset="0"/>
                        </a:rPr>
                        <a:t>(</a:t>
                      </a:r>
                      <a:r>
                        <a:rPr lang="tr-TR" sz="1100" b="1" u="none" strike="noStrike" kern="1200" dirty="0">
                          <a:effectLst/>
                          <a:latin typeface="Garamond" panose="02020404030301010803" pitchFamily="18" charset="0"/>
                        </a:rPr>
                        <a:t>TL)</a:t>
                      </a:r>
                      <a:endParaRPr lang="tr-TR" sz="1100" b="1" u="none" strike="noStrike" kern="120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36000" marR="9525" marT="72000" marB="3600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400" b="1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36000" marR="9525" marT="72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u="none" strike="noStrike" kern="1200" dirty="0" smtClean="0">
                          <a:effectLst/>
                          <a:latin typeface="Garamond" panose="02020404030301010803" pitchFamily="18" charset="0"/>
                        </a:rPr>
                        <a:t>2019 </a:t>
                      </a:r>
                      <a:r>
                        <a:rPr lang="tr-TR" sz="1200" b="1" u="none" strike="noStrike" kern="1200" dirty="0" smtClean="0">
                          <a:effectLst/>
                          <a:latin typeface="Garamond" panose="02020404030301010803" pitchFamily="18" charset="0"/>
                        </a:rPr>
                        <a:t>Yıl İçi Harcama (TL)</a:t>
                      </a:r>
                      <a:endParaRPr lang="tr-TR" sz="1200" b="1" u="none" strike="noStrike" kern="120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36000" marR="9525" marT="72000" marB="3600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400" b="1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36000" marR="9525" marT="72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u="none" strike="noStrike" kern="1200" dirty="0" smtClean="0">
                          <a:effectLst/>
                          <a:latin typeface="Garamond" panose="02020404030301010803" pitchFamily="18" charset="0"/>
                        </a:rPr>
                        <a:t>2019Yılı </a:t>
                      </a:r>
                      <a:r>
                        <a:rPr lang="tr-TR" sz="1200" b="1" u="none" strike="noStrike" kern="1200" dirty="0" smtClean="0">
                          <a:effectLst/>
                          <a:latin typeface="Garamond" panose="02020404030301010803" pitchFamily="18" charset="0"/>
                        </a:rPr>
                        <a:t>Ödeneği (</a:t>
                      </a:r>
                      <a:r>
                        <a:rPr lang="tr-TR" sz="1200" b="1" u="none" strike="noStrike" kern="1200" dirty="0">
                          <a:effectLst/>
                          <a:latin typeface="Garamond" panose="02020404030301010803" pitchFamily="18" charset="0"/>
                        </a:rPr>
                        <a:t>TL)</a:t>
                      </a:r>
                      <a:endParaRPr lang="tr-TR" sz="1200" b="1" u="none" strike="noStrike" kern="120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36000" marR="9525" marT="72000" marB="3600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400" b="1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36000" marR="9525" marT="72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u="none" strike="noStrike" kern="1200" dirty="0">
                          <a:effectLst/>
                          <a:latin typeface="Garamond" panose="02020404030301010803" pitchFamily="18" charset="0"/>
                        </a:rPr>
                        <a:t>Nakdi </a:t>
                      </a:r>
                      <a:r>
                        <a:rPr lang="tr-TR" sz="1200" b="1" u="none" strike="noStrike" kern="1200" dirty="0" smtClean="0">
                          <a:effectLst/>
                          <a:latin typeface="Garamond" panose="02020404030301010803" pitchFamily="18" charset="0"/>
                        </a:rPr>
                        <a:t>Gerçekleşme (%)</a:t>
                      </a:r>
                      <a:endParaRPr lang="tr-TR" sz="1200" b="1" u="none" strike="noStrike" kern="120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36000" marR="9525" marT="72000" marB="3600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400" b="1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36000" marR="9525" marT="72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u="none" strike="noStrike" kern="1200" dirty="0">
                          <a:effectLst/>
                          <a:latin typeface="Garamond" panose="02020404030301010803" pitchFamily="18" charset="0"/>
                        </a:rPr>
                        <a:t>Fiziki </a:t>
                      </a:r>
                      <a:r>
                        <a:rPr lang="tr-TR" sz="1200" b="1" u="none" strike="noStrike" kern="1200" dirty="0" smtClean="0">
                          <a:effectLst/>
                          <a:latin typeface="Garamond" panose="02020404030301010803" pitchFamily="18" charset="0"/>
                        </a:rPr>
                        <a:t>Gerçekleşme (%)</a:t>
                      </a:r>
                      <a:endParaRPr lang="tr-TR" sz="1200" b="1" u="none" strike="noStrike" kern="120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36000" marR="9525" marT="72000" marB="3600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400" b="1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36000" marR="9525" marT="72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u="none" strike="noStrike" kern="1200" dirty="0">
                          <a:effectLst/>
                          <a:latin typeface="Garamond" panose="02020404030301010803" pitchFamily="18" charset="0"/>
                        </a:rPr>
                        <a:t>Projenin Bugünkü </a:t>
                      </a:r>
                      <a:r>
                        <a:rPr lang="tr-TR" sz="1200" b="1" u="none" strike="noStrike" kern="1200" dirty="0" smtClean="0">
                          <a:effectLst/>
                          <a:latin typeface="Garamond" panose="02020404030301010803" pitchFamily="18" charset="0"/>
                        </a:rPr>
                        <a:t>Durumu</a:t>
                      </a:r>
                      <a:endParaRPr lang="tr-TR" sz="1200" b="1" u="none" strike="noStrike" kern="120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36000" marR="9525" marT="72000" marB="3600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400" b="1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36000" marR="9525" marT="72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348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u="none" strike="noStrike" kern="1200" dirty="0" smtClean="0">
                          <a:effectLst/>
                          <a:latin typeface="Garamond" panose="02020404030301010803" pitchFamily="18" charset="0"/>
                        </a:rPr>
                        <a:t>Proje</a:t>
                      </a:r>
                      <a:r>
                        <a:rPr lang="tr-TR" sz="1200" b="1" u="none" strike="noStrike" kern="1200" baseline="0" dirty="0" smtClean="0">
                          <a:effectLst/>
                          <a:latin typeface="Garamond" panose="02020404030301010803" pitchFamily="18" charset="0"/>
                        </a:rPr>
                        <a:t> Özet Bilgisi</a:t>
                      </a:r>
                      <a:endParaRPr lang="tr-TR" sz="1200" b="1" u="none" strike="noStrike" kern="120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7692">
                <a:tc gridSpan="2"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14536"/>
              </p:ext>
            </p:extLst>
          </p:nvPr>
        </p:nvGraphicFramePr>
        <p:xfrm>
          <a:off x="4618484" y="854955"/>
          <a:ext cx="4320480" cy="528888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32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66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5266556" y="1988840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>
                <a:solidFill>
                  <a:schemeClr val="bg1"/>
                </a:solidFill>
              </a:rPr>
              <a:t>PROJEYE AİT GÖRSEL UNSUR EKLEYİNİZ</a:t>
            </a:r>
            <a:endParaRPr lang="tr-TR" sz="1600" dirty="0">
              <a:solidFill>
                <a:schemeClr val="bg1"/>
              </a:solidFill>
            </a:endParaRPr>
          </a:p>
        </p:txBody>
      </p:sp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827641"/>
              </p:ext>
            </p:extLst>
          </p:nvPr>
        </p:nvGraphicFramePr>
        <p:xfrm>
          <a:off x="107504" y="6237312"/>
          <a:ext cx="8831460" cy="199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9760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UYARI: BU SLAYTI</a:t>
                      </a:r>
                      <a:r>
                        <a:rPr lang="tr-TR" sz="10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HER BİR PROJE İÇİN ÇOĞALTINIZ.</a:t>
                      </a:r>
                      <a:endParaRPr lang="tr-TR" sz="75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Yuvarlatılmış Dikdörtgen 15"/>
          <p:cNvSpPr/>
          <p:nvPr/>
        </p:nvSpPr>
        <p:spPr>
          <a:xfrm>
            <a:off x="1" y="44624"/>
            <a:ext cx="9134474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Garamond" panose="02020404030301010803" pitchFamily="18" charset="0"/>
                <a:cs typeface="Segoe UI Semibold" panose="020B0702040204020203" pitchFamily="34" charset="0"/>
              </a:rPr>
              <a:t>Projeler İtibariyle Bilgi , Açıklama ve Görseller</a:t>
            </a:r>
          </a:p>
        </p:txBody>
      </p:sp>
      <p:sp>
        <p:nvSpPr>
          <p:cNvPr id="18" name="Metin kutusu 17"/>
          <p:cNvSpPr txBox="1"/>
          <p:nvPr/>
        </p:nvSpPr>
        <p:spPr>
          <a:xfrm>
            <a:off x="8039372" y="218388"/>
            <a:ext cx="899592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latin typeface="Garamond" panose="02020404030301010803" pitchFamily="18" charset="0"/>
              </a:rPr>
              <a:t>EK-3</a:t>
            </a:r>
            <a:endParaRPr lang="tr-TR" b="1" dirty="0">
              <a:latin typeface="Garamond" panose="02020404030301010803" pitchFamily="18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5266556" y="4581128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>
                <a:solidFill>
                  <a:schemeClr val="bg1"/>
                </a:solidFill>
              </a:rPr>
              <a:t>PROJEYE AİT GÖRSEL UNSUR EKLEYİNİZ</a:t>
            </a:r>
            <a:endParaRPr lang="tr-T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35496" y="165721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43163" y="328717"/>
            <a:ext cx="5976664" cy="429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77888">
              <a:lnSpc>
                <a:spcPct val="115000"/>
              </a:lnSpc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Garamond" panose="02020404030301010803" pitchFamily="18" charset="0"/>
                <a:cs typeface="Segoe UI Semibold" panose="020B0702040204020203" pitchFamily="34" charset="0"/>
              </a:rPr>
              <a:t>Sektörler ve Alt Sektörleri</a:t>
            </a:r>
          </a:p>
        </p:txBody>
      </p:sp>
      <p:graphicFrame>
        <p:nvGraphicFramePr>
          <p:cNvPr id="13" name="1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516239"/>
              </p:ext>
            </p:extLst>
          </p:nvPr>
        </p:nvGraphicFramePr>
        <p:xfrm>
          <a:off x="428596" y="1071546"/>
          <a:ext cx="2415212" cy="53181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 Tarım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Sulama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Bitkisel Ürünler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Hayvancılık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Su Ürünleri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Ormancılık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2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 Madencilik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Madencilik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Kömür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Ham Petrol ve Tabii Gaz Üretimi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Metal Dışı Madenler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 İmalat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Gıda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Tütün ve </a:t>
                      </a:r>
                      <a:r>
                        <a:rPr lang="tr-TR" sz="900" u="none" strike="noStrike" dirty="0" smtClean="0">
                          <a:latin typeface="Garamond" panose="02020404030301010803" pitchFamily="18" charset="0"/>
                        </a:rPr>
                        <a:t>Mamulleri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Dokuma ve Giyim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Basım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Kimya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Demir-Çelik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Elektriksiz Makineler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Elektrikli Makine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Demiryolu Taşıt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Standardizasyon ve Kalite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4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  Enerji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Termik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 smtClean="0">
                          <a:latin typeface="Garamond" panose="02020404030301010803" pitchFamily="18" charset="0"/>
                        </a:rPr>
                        <a:t>Hidroelektrik </a:t>
                      </a:r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İletim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Dağıtım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Şehir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Köy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Garamond" panose="02020404030301010803" pitchFamily="18" charset="0"/>
                        </a:rPr>
                        <a:t>İşletme Grubu Yatırımları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Garamond" panose="02020404030301010803" pitchFamily="18" charset="0"/>
                        </a:rPr>
                        <a:t>Makine ve Techizat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Garamond" panose="02020404030301010803" pitchFamily="18" charset="0"/>
                        </a:rPr>
                        <a:t>Çeşitli Etütler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Garamond" panose="02020404030301010803" pitchFamily="18" charset="0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graphicFrame>
        <p:nvGraphicFramePr>
          <p:cNvPr id="15" name="1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395173"/>
              </p:ext>
            </p:extLst>
          </p:nvPr>
        </p:nvGraphicFramePr>
        <p:xfrm>
          <a:off x="3059832" y="1071547"/>
          <a:ext cx="2664296" cy="531814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0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3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231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5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 Ulaştırma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Demiryolu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Denizyolu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Havayolu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Karayolu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Boru Hattı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Kent İçi 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Ulaşım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Haberleşme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Radyo Televizyon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Otoyollar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6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Turizm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Turizm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3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7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Konut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Konut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8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Eğitim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İlköğretim ve Gen. Ortaöğretim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Mesleki ve Teknik Eğitim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Yüksek 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Kültür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Gençlik ve Beden Eğitimi Spor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9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Sağlık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7231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Sağlık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21964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130475"/>
              </p:ext>
            </p:extLst>
          </p:nvPr>
        </p:nvGraphicFramePr>
        <p:xfrm>
          <a:off x="5861217" y="1071546"/>
          <a:ext cx="2815152" cy="531989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6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088">
                <a:tc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Diğer</a:t>
                      </a:r>
                      <a:r>
                        <a:rPr lang="tr-TR" sz="900" b="1" i="0" u="none" strike="noStrike" baseline="0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 Kamu Hizmetleri (DKH-İktisadı+DKH-Sosyal)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984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10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DKH-İktisadi</a:t>
                      </a:r>
                      <a:endParaRPr lang="tr-TR" sz="900" b="0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984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Genel İdare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984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Güvenlik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984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Adalet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984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Harita ve Tapu Kadastro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984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Ticari Hizmetler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984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Düzenleyici ve Denetleyici Kur.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984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11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DKH-Sosyal</a:t>
                      </a:r>
                      <a:endParaRPr lang="tr-TR" sz="900" b="0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984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İçme Suyu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984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Kanalizasyon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984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Kırsal Planlaması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984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Belediye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984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Yerleşme-Şehirleşme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984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Çevre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984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Esnaf Sanatkar KSS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984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Teknolojik Araştırma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984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Sosyal Hizmetler ve Yardımlar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984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Afetler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10342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8028447" y="333933"/>
            <a:ext cx="763789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latin typeface="Garamond" panose="02020404030301010803" pitchFamily="18" charset="0"/>
              </a:rPr>
              <a:t>EK-4</a:t>
            </a:r>
            <a:endParaRPr lang="tr-TR" sz="1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3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5496" y="148883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85787" y="329361"/>
            <a:ext cx="747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Garamond" panose="02020404030301010803" pitchFamily="18" charset="0"/>
              </a:rPr>
              <a:t>Koordinasyon Kurulu </a:t>
            </a:r>
            <a:r>
              <a:rPr lang="tr-TR" b="1" kern="0" dirty="0" smtClean="0">
                <a:solidFill>
                  <a:prstClr val="white"/>
                </a:solidFill>
                <a:latin typeface="Garamond" panose="02020404030301010803" pitchFamily="18" charset="0"/>
              </a:rPr>
              <a:t>İçin </a:t>
            </a:r>
            <a:r>
              <a:rPr lang="tr-TR" b="1" kern="0" dirty="0">
                <a:solidFill>
                  <a:prstClr val="white"/>
                </a:solidFill>
                <a:latin typeface="Garamond" panose="02020404030301010803" pitchFamily="18" charset="0"/>
              </a:rPr>
              <a:t>İletişim Bilgileri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468014"/>
              </p:ext>
            </p:extLst>
          </p:nvPr>
        </p:nvGraphicFramePr>
        <p:xfrm>
          <a:off x="395536" y="916735"/>
          <a:ext cx="8344734" cy="5457143"/>
        </p:xfrm>
        <a:graphic>
          <a:graphicData uri="http://schemas.openxmlformats.org/drawingml/2006/table">
            <a:tbl>
              <a:tblPr/>
              <a:tblGrid>
                <a:gridCol w="18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9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KURUM ADI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İL KOORDİNASYON KURULU BİLGİ VE İLETİŞİM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2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</a:t>
                      </a:r>
                      <a:r>
                        <a:rPr lang="tr-TR" sz="1200" b="1" i="0" u="none" strike="noStrike" dirty="0" smtClean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Personel</a:t>
                      </a:r>
                      <a:endParaRPr lang="tr-TR" sz="1200" b="1" i="0" u="none" strike="noStrike" dirty="0"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Faks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8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</a:t>
                      </a:r>
                      <a:r>
                        <a:rPr lang="tr-TR" sz="1200" b="1" i="0" u="none" strike="noStrike" dirty="0" smtClean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Hazırlayan Kurum Görevlisinin</a:t>
                      </a:r>
                      <a:r>
                        <a:rPr lang="tr-TR" sz="1200" b="1" i="0" u="none" strike="noStrike" baseline="0" dirty="0" smtClean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İzinli Olduğu Hallerde Yerine Vekalet Edecek Personel</a:t>
                      </a:r>
                      <a:r>
                        <a:rPr lang="tr-TR" sz="1200" b="1" i="0" u="none" strike="noStrike" dirty="0" smtClean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endParaRPr lang="tr-TR" sz="1200" b="1" i="0" u="none" strike="noStrike" dirty="0">
                        <a:effectLst/>
                        <a:latin typeface="Garamond" panose="02020404030301010803" pitchFamily="18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85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Bilgileri Onaylayan Kurum Yetkilisi/Müdürü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>
                          <a:effectLst/>
                          <a:latin typeface="Garamond" panose="02020404030301010803" pitchFamily="18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8047364" y="314381"/>
            <a:ext cx="773108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latin typeface="Garamond" panose="02020404030301010803" pitchFamily="18" charset="0"/>
              </a:rPr>
              <a:t>EK-5</a:t>
            </a:r>
            <a:endParaRPr lang="tr-TR" sz="1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6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784</Words>
  <Application>Microsoft Office PowerPoint</Application>
  <PresentationFormat>Ekran Gösterisi (4:3)</PresentationFormat>
  <Paragraphs>326</Paragraphs>
  <Slides>7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5" baseType="lpstr">
      <vt:lpstr>Arial</vt:lpstr>
      <vt:lpstr>Arial Tur</vt:lpstr>
      <vt:lpstr>Calibri</vt:lpstr>
      <vt:lpstr>Garamond</vt:lpstr>
      <vt:lpstr>Segoe UI</vt:lpstr>
      <vt:lpstr>Segoe UI Semibold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SONGULKOZBERI</dc:creator>
  <cp:lastModifiedBy>Vahit COMART</cp:lastModifiedBy>
  <cp:revision>223</cp:revision>
  <cp:lastPrinted>2017-09-05T10:25:42Z</cp:lastPrinted>
  <dcterms:created xsi:type="dcterms:W3CDTF">2013-12-10T10:55:21Z</dcterms:created>
  <dcterms:modified xsi:type="dcterms:W3CDTF">2019-09-04T07:48:05Z</dcterms:modified>
</cp:coreProperties>
</file>